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notesSlides/notesSlide1.xml" ContentType="application/vnd.openxmlformats-officedocument.presentationml.notesSlide+xml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notesSlides/notesSlide4.xml" ContentType="application/vnd.openxmlformats-officedocument.presentationml.notesSlide+xml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notesSlides/notesSlide5.xml" ContentType="application/vnd.openxmlformats-officedocument.presentationml.notesSlide+xml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scaleToFitPaper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7356" autoAdjust="0"/>
  </p:normalViewPr>
  <p:slideViewPr>
    <p:cSldViewPr snapToGrid="0" snapToObjects="1">
      <p:cViewPr>
        <p:scale>
          <a:sx n="85" d="100"/>
          <a:sy n="85" d="100"/>
        </p:scale>
        <p:origin x="-2320" y="-9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8" d="100"/>
          <a:sy n="68" d="100"/>
        </p:scale>
        <p:origin x="-324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Relationship Id="rId2" Type="http://schemas.openxmlformats.org/officeDocument/2006/relationships/image" Target="../media/image25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1" Type="http://schemas.openxmlformats.org/officeDocument/2006/relationships/image" Target="../media/image26.emf"/><Relationship Id="rId2" Type="http://schemas.openxmlformats.org/officeDocument/2006/relationships/image" Target="../media/image27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8" Type="http://schemas.openxmlformats.org/officeDocument/2006/relationships/image" Target="../media/image37.emf"/><Relationship Id="rId9" Type="http://schemas.openxmlformats.org/officeDocument/2006/relationships/image" Target="../media/image38.emf"/><Relationship Id="rId1" Type="http://schemas.openxmlformats.org/officeDocument/2006/relationships/image" Target="../media/image30.emf"/><Relationship Id="rId2" Type="http://schemas.openxmlformats.org/officeDocument/2006/relationships/image" Target="../media/image3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Relationship Id="rId2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7AB10D-169A-4B40-9E46-70C5145988ED}" type="datetimeFigureOut">
              <a:rPr lang="en-US" smtClean="0"/>
              <a:t>14/12/2014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9B516B-9255-1E4A-91B0-8E342BBC7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908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0.png>
</file>

<file path=ppt/media/image21.png>
</file>

<file path=ppt/media/image22.png>
</file>

<file path=ppt/media/image2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261338-F67F-664E-9DEB-9590C3EC784B}" type="datetimeFigureOut">
              <a:rPr lang="en-US" smtClean="0"/>
              <a:t>14/12/2014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A16F0-CEAC-264C-8202-4119AB1C1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3532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A16F0-CEAC-264C-8202-4119AB1C1A0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17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A16F0-CEAC-264C-8202-4119AB1C1A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17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A16F0-CEAC-264C-8202-4119AB1C1A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17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A16F0-CEAC-264C-8202-4119AB1C1A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17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A16F0-CEAC-264C-8202-4119AB1C1A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17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991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2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657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01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560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528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38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253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09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468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17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smtClean="0"/>
              <a:t>COMS10003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Probability II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F90E2-EA5C-FF47-9ED6-EAB3B5AA814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391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4" Type="http://schemas.openxmlformats.org/officeDocument/2006/relationships/image" Target="../media/image13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4" Type="http://schemas.openxmlformats.org/officeDocument/2006/relationships/image" Target="../media/image16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4" Type="http://schemas.openxmlformats.org/officeDocument/2006/relationships/image" Target="../media/image17.emf"/><Relationship Id="rId5" Type="http://schemas.openxmlformats.org/officeDocument/2006/relationships/oleObject" Target="../embeddings/oleObject20.bin"/><Relationship Id="rId6" Type="http://schemas.openxmlformats.org/officeDocument/2006/relationships/image" Target="../media/image18.emf"/><Relationship Id="rId7" Type="http://schemas.openxmlformats.org/officeDocument/2006/relationships/oleObject" Target="../embeddings/oleObject21.bin"/><Relationship Id="rId8" Type="http://schemas.openxmlformats.org/officeDocument/2006/relationships/image" Target="../media/image19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4" Type="http://schemas.openxmlformats.org/officeDocument/2006/relationships/image" Target="../media/image24.emf"/><Relationship Id="rId5" Type="http://schemas.openxmlformats.org/officeDocument/2006/relationships/oleObject" Target="../embeddings/oleObject23.bin"/><Relationship Id="rId6" Type="http://schemas.openxmlformats.org/officeDocument/2006/relationships/image" Target="../media/image25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4" Type="http://schemas.openxmlformats.org/officeDocument/2006/relationships/image" Target="../media/image26.emf"/><Relationship Id="rId5" Type="http://schemas.openxmlformats.org/officeDocument/2006/relationships/oleObject" Target="../embeddings/oleObject25.bin"/><Relationship Id="rId6" Type="http://schemas.openxmlformats.org/officeDocument/2006/relationships/image" Target="../media/image27.emf"/><Relationship Id="rId7" Type="http://schemas.openxmlformats.org/officeDocument/2006/relationships/oleObject" Target="../embeddings/oleObject26.bin"/><Relationship Id="rId8" Type="http://schemas.openxmlformats.org/officeDocument/2006/relationships/image" Target="../media/image28.emf"/><Relationship Id="rId9" Type="http://schemas.openxmlformats.org/officeDocument/2006/relationships/oleObject" Target="../embeddings/oleObject27.bin"/><Relationship Id="rId10" Type="http://schemas.openxmlformats.org/officeDocument/2006/relationships/image" Target="../media/image29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31.bin"/><Relationship Id="rId20" Type="http://schemas.openxmlformats.org/officeDocument/2006/relationships/image" Target="../media/image38.emf"/><Relationship Id="rId10" Type="http://schemas.openxmlformats.org/officeDocument/2006/relationships/image" Target="../media/image33.emf"/><Relationship Id="rId11" Type="http://schemas.openxmlformats.org/officeDocument/2006/relationships/oleObject" Target="../embeddings/oleObject32.bin"/><Relationship Id="rId12" Type="http://schemas.openxmlformats.org/officeDocument/2006/relationships/image" Target="../media/image34.emf"/><Relationship Id="rId13" Type="http://schemas.openxmlformats.org/officeDocument/2006/relationships/oleObject" Target="../embeddings/oleObject33.bin"/><Relationship Id="rId14" Type="http://schemas.openxmlformats.org/officeDocument/2006/relationships/image" Target="../media/image35.emf"/><Relationship Id="rId15" Type="http://schemas.openxmlformats.org/officeDocument/2006/relationships/oleObject" Target="../embeddings/oleObject34.bin"/><Relationship Id="rId16" Type="http://schemas.openxmlformats.org/officeDocument/2006/relationships/image" Target="../media/image36.emf"/><Relationship Id="rId17" Type="http://schemas.openxmlformats.org/officeDocument/2006/relationships/oleObject" Target="../embeddings/oleObject35.bin"/><Relationship Id="rId18" Type="http://schemas.openxmlformats.org/officeDocument/2006/relationships/image" Target="../media/image37.emf"/><Relationship Id="rId19" Type="http://schemas.openxmlformats.org/officeDocument/2006/relationships/oleObject" Target="../embeddings/oleObject36.bin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8.bin"/><Relationship Id="rId4" Type="http://schemas.openxmlformats.org/officeDocument/2006/relationships/image" Target="../media/image30.emf"/><Relationship Id="rId5" Type="http://schemas.openxmlformats.org/officeDocument/2006/relationships/oleObject" Target="../embeddings/oleObject29.bin"/><Relationship Id="rId6" Type="http://schemas.openxmlformats.org/officeDocument/2006/relationships/image" Target="../media/image31.emf"/><Relationship Id="rId7" Type="http://schemas.openxmlformats.org/officeDocument/2006/relationships/oleObject" Target="../embeddings/oleObject30.bin"/><Relationship Id="rId8" Type="http://schemas.openxmlformats.org/officeDocument/2006/relationships/image" Target="../media/image3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2.emf"/><Relationship Id="rId6" Type="http://schemas.openxmlformats.org/officeDocument/2006/relationships/oleObject" Target="../embeddings/oleObject3.bin"/><Relationship Id="rId7" Type="http://schemas.openxmlformats.org/officeDocument/2006/relationships/image" Target="../media/image3.emf"/><Relationship Id="rId8" Type="http://schemas.openxmlformats.org/officeDocument/2006/relationships/oleObject" Target="../embeddings/oleObject4.bin"/><Relationship Id="rId9" Type="http://schemas.openxmlformats.org/officeDocument/2006/relationships/image" Target="../media/image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emf"/><Relationship Id="rId12" Type="http://schemas.openxmlformats.org/officeDocument/2006/relationships/oleObject" Target="../embeddings/oleObject9.bin"/><Relationship Id="rId13" Type="http://schemas.openxmlformats.org/officeDocument/2006/relationships/image" Target="../media/image9.emf"/><Relationship Id="rId14" Type="http://schemas.openxmlformats.org/officeDocument/2006/relationships/oleObject" Target="../embeddings/oleObject10.bin"/><Relationship Id="rId15" Type="http://schemas.openxmlformats.org/officeDocument/2006/relationships/image" Target="../media/image10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5.emf"/><Relationship Id="rId6" Type="http://schemas.openxmlformats.org/officeDocument/2006/relationships/oleObject" Target="../embeddings/oleObject6.bin"/><Relationship Id="rId7" Type="http://schemas.openxmlformats.org/officeDocument/2006/relationships/image" Target="../media/image6.emf"/><Relationship Id="rId8" Type="http://schemas.openxmlformats.org/officeDocument/2006/relationships/oleObject" Target="../embeddings/oleObject7.bin"/><Relationship Id="rId9" Type="http://schemas.openxmlformats.org/officeDocument/2006/relationships/image" Target="../media/image7.emf"/><Relationship Id="rId10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5.emf"/><Relationship Id="rId6" Type="http://schemas.openxmlformats.org/officeDocument/2006/relationships/oleObject" Target="../embeddings/oleObject12.bin"/><Relationship Id="rId7" Type="http://schemas.openxmlformats.org/officeDocument/2006/relationships/image" Target="../media/image11.emf"/><Relationship Id="rId8" Type="http://schemas.openxmlformats.org/officeDocument/2006/relationships/oleObject" Target="../embeddings/oleObject13.bin"/><Relationship Id="rId9" Type="http://schemas.openxmlformats.org/officeDocument/2006/relationships/image" Target="../media/image12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14.bin"/><Relationship Id="rId5" Type="http://schemas.openxmlformats.org/officeDocument/2006/relationships/image" Target="../media/image13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16.bin"/><Relationship Id="rId6" Type="http://schemas.openxmlformats.org/officeDocument/2006/relationships/image" Target="../media/image15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COMS10003: </a:t>
            </a:r>
            <a:r>
              <a:rPr lang="en-US" sz="2800" dirty="0" smtClean="0"/>
              <a:t>Dealing with Uncertainty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86496"/>
            <a:ext cx="6400800" cy="715297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1"/>
                </a:solidFill>
              </a:rPr>
              <a:t>Probability II: Bayes Theorem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378281" y="4288452"/>
            <a:ext cx="6400800" cy="7152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Andrew Calway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58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Priors, Likelihoods and Evidence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7267687"/>
              </p:ext>
            </p:extLst>
          </p:nvPr>
        </p:nvGraphicFramePr>
        <p:xfrm>
          <a:off x="1561466" y="3107764"/>
          <a:ext cx="5737944" cy="15028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1" name="Equation" r:id="rId3" imgW="1600200" imgH="419100" progId="Equation.3">
                  <p:embed/>
                </p:oleObj>
              </mc:Choice>
              <mc:Fallback>
                <p:oleObj name="Equation" r:id="rId3" imgW="16002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1466" y="3107764"/>
                        <a:ext cx="5737944" cy="15028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1" name="Group 20"/>
          <p:cNvGrpSpPr/>
          <p:nvPr/>
        </p:nvGrpSpPr>
        <p:grpSpPr>
          <a:xfrm>
            <a:off x="2150072" y="1977932"/>
            <a:ext cx="2302399" cy="1129832"/>
            <a:chOff x="2150072" y="1977932"/>
            <a:chExt cx="2302399" cy="1129832"/>
          </a:xfrm>
        </p:grpSpPr>
        <p:sp>
          <p:nvSpPr>
            <p:cNvPr id="8" name="TextBox 7"/>
            <p:cNvSpPr txBox="1"/>
            <p:nvPr/>
          </p:nvSpPr>
          <p:spPr>
            <a:xfrm>
              <a:off x="2150072" y="1977932"/>
              <a:ext cx="1612190" cy="5232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likelihood</a:t>
              </a:r>
              <a:endParaRPr lang="en-US" sz="2800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3585882" y="2501152"/>
              <a:ext cx="866589" cy="60661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6276825" y="1977932"/>
            <a:ext cx="895447" cy="1129832"/>
            <a:chOff x="6276825" y="1977932"/>
            <a:chExt cx="895447" cy="1129832"/>
          </a:xfrm>
        </p:grpSpPr>
        <p:sp>
          <p:nvSpPr>
            <p:cNvPr id="11" name="TextBox 10"/>
            <p:cNvSpPr txBox="1"/>
            <p:nvPr/>
          </p:nvSpPr>
          <p:spPr>
            <a:xfrm>
              <a:off x="6276825" y="1977932"/>
              <a:ext cx="895447" cy="5232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prior</a:t>
              </a:r>
              <a:endParaRPr lang="en-US" sz="2800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>
              <a:off x="6553200" y="2501152"/>
              <a:ext cx="185777" cy="60661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3974426" y="4437529"/>
            <a:ext cx="1792868" cy="1069788"/>
            <a:chOff x="3974426" y="4437529"/>
            <a:chExt cx="1792868" cy="1069788"/>
          </a:xfrm>
        </p:grpSpPr>
        <p:sp>
          <p:nvSpPr>
            <p:cNvPr id="14" name="TextBox 13"/>
            <p:cNvSpPr txBox="1"/>
            <p:nvPr/>
          </p:nvSpPr>
          <p:spPr>
            <a:xfrm>
              <a:off x="3974426" y="4984097"/>
              <a:ext cx="1494369" cy="5232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evidence</a:t>
              </a:r>
              <a:endParaRPr lang="en-US" sz="2800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5153211" y="4437529"/>
              <a:ext cx="614083" cy="54656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821801" y="4243294"/>
            <a:ext cx="1524175" cy="1144494"/>
            <a:chOff x="821801" y="4243294"/>
            <a:chExt cx="1524175" cy="1144494"/>
          </a:xfrm>
        </p:grpSpPr>
        <p:sp>
          <p:nvSpPr>
            <p:cNvPr id="17" name="TextBox 16"/>
            <p:cNvSpPr txBox="1"/>
            <p:nvPr/>
          </p:nvSpPr>
          <p:spPr>
            <a:xfrm>
              <a:off x="821801" y="4864568"/>
              <a:ext cx="1524175" cy="5232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posterior</a:t>
              </a:r>
              <a:endParaRPr lang="en-US" sz="28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1716777" y="4243294"/>
              <a:ext cx="433295" cy="62127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35591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11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72142" y="1758448"/>
            <a:ext cx="835566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aseline="30000" dirty="0"/>
              <a:t>You are given the choice of 3 coins. Two are fair and one is unfair such that it always gives H when flipped. If you choose a coin and it gives HHH when flipped three times, what is the probability that it is the unfair coin?</a:t>
            </a:r>
            <a:endParaRPr lang="en-US" sz="48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1927404" y="4557065"/>
            <a:ext cx="6228044" cy="1180350"/>
            <a:chOff x="1314823" y="4855885"/>
            <a:chExt cx="6228044" cy="1180350"/>
          </a:xfrm>
        </p:grpSpPr>
        <p:graphicFrame>
          <p:nvGraphicFramePr>
            <p:cNvPr id="9" name="Object 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85579989"/>
                </p:ext>
              </p:extLst>
            </p:nvPr>
          </p:nvGraphicFramePr>
          <p:xfrm>
            <a:off x="1462183" y="5005758"/>
            <a:ext cx="5889625" cy="895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13" name="Equation" r:id="rId3" imgW="2755900" imgH="419100" progId="Equation.3">
                    <p:embed/>
                  </p:oleObj>
                </mc:Choice>
                <mc:Fallback>
                  <p:oleObj name="Equation" r:id="rId3" imgW="2755900" imgH="4191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462183" y="5005758"/>
                          <a:ext cx="5889625" cy="8953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Rectangle 9"/>
            <p:cNvSpPr/>
            <p:nvPr/>
          </p:nvSpPr>
          <p:spPr>
            <a:xfrm>
              <a:off x="1314823" y="4855885"/>
              <a:ext cx="6228044" cy="11803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472142" y="4766238"/>
            <a:ext cx="12646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Bayes: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7112000" y="274638"/>
            <a:ext cx="1828145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/>
              <a:t>U – unfair</a:t>
            </a:r>
          </a:p>
          <a:p>
            <a:r>
              <a:rPr lang="en-US" sz="3200" dirty="0" smtClean="0"/>
              <a:t>F - fair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85276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Theorem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7214146"/>
              </p:ext>
            </p:extLst>
          </p:nvPr>
        </p:nvGraphicFramePr>
        <p:xfrm>
          <a:off x="261844" y="1912004"/>
          <a:ext cx="8613215" cy="1128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78" name="Equation" r:id="rId3" imgW="3200400" imgH="419100" progId="Equation.3">
                  <p:embed/>
                </p:oleObj>
              </mc:Choice>
              <mc:Fallback>
                <p:oleObj name="Equation" r:id="rId3" imgW="32004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1844" y="1912004"/>
                        <a:ext cx="8613215" cy="1128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12000" y="274638"/>
            <a:ext cx="1828145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/>
              <a:t>U – unfair</a:t>
            </a:r>
          </a:p>
          <a:p>
            <a:r>
              <a:rPr lang="en-US" sz="3200" dirty="0" smtClean="0"/>
              <a:t>F - fair</a:t>
            </a:r>
            <a:endParaRPr lang="en-US" sz="32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0230112"/>
              </p:ext>
            </p:extLst>
          </p:nvPr>
        </p:nvGraphicFramePr>
        <p:xfrm>
          <a:off x="2335392" y="3186951"/>
          <a:ext cx="5778500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79" name="Equation" r:id="rId5" imgW="2146300" imgH="431800" progId="Equation.3">
                  <p:embed/>
                </p:oleObj>
              </mc:Choice>
              <mc:Fallback>
                <p:oleObj name="Equation" r:id="rId5" imgW="21463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35392" y="3186951"/>
                        <a:ext cx="5778500" cy="1163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6561872"/>
              </p:ext>
            </p:extLst>
          </p:nvPr>
        </p:nvGraphicFramePr>
        <p:xfrm>
          <a:off x="2361827" y="4556219"/>
          <a:ext cx="717550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80" name="Equation" r:id="rId7" imgW="266700" imgH="393700" progId="Equation.3">
                  <p:embed/>
                </p:oleObj>
              </mc:Choice>
              <mc:Fallback>
                <p:oleObj name="Equation" r:id="rId7" imgW="266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61827" y="4556219"/>
                        <a:ext cx="717550" cy="1060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779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random variable can have different values taken from a range of possible values</a:t>
            </a:r>
          </a:p>
          <a:p>
            <a:r>
              <a:rPr lang="en-US" dirty="0" smtClean="0"/>
              <a:t>Discrete or continuous, finite or infinite range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849" y="3541060"/>
            <a:ext cx="2473740" cy="244352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61446" y="3541060"/>
            <a:ext cx="1958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Discrete RV: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840941" y="4243294"/>
            <a:ext cx="3659976" cy="156966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Throw a dart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Assign </a:t>
            </a:r>
            <a:r>
              <a:rPr lang="en-US" sz="3200" i="1" dirty="0" smtClean="0">
                <a:latin typeface="Times"/>
                <a:cs typeface="Times"/>
              </a:rPr>
              <a:t>x</a:t>
            </a:r>
            <a:r>
              <a:rPr lang="en-US" sz="3200" dirty="0" smtClean="0"/>
              <a:t> to number</a:t>
            </a:r>
          </a:p>
          <a:p>
            <a:pPr marL="285750" indent="-285750">
              <a:buFont typeface="Arial"/>
              <a:buChar char="•"/>
            </a:pPr>
            <a:r>
              <a:rPr lang="en-US" sz="3200" i="1" dirty="0">
                <a:latin typeface="Times"/>
                <a:cs typeface="Times"/>
              </a:rPr>
              <a:t>x</a:t>
            </a:r>
            <a:r>
              <a:rPr lang="en-US" sz="3200" dirty="0" smtClean="0"/>
              <a:t> is RV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15765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Classifiers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333" y="2018549"/>
            <a:ext cx="1015190" cy="10593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157" y="3416297"/>
            <a:ext cx="1830365" cy="12145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7333" y="4781174"/>
            <a:ext cx="1022936" cy="1060823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791881" y="2495173"/>
            <a:ext cx="2637161" cy="3242514"/>
            <a:chOff x="791881" y="2495173"/>
            <a:chExt cx="2637161" cy="3242514"/>
          </a:xfrm>
        </p:grpSpPr>
        <p:sp>
          <p:nvSpPr>
            <p:cNvPr id="11" name="TextBox 10"/>
            <p:cNvSpPr txBox="1"/>
            <p:nvPr/>
          </p:nvSpPr>
          <p:spPr>
            <a:xfrm>
              <a:off x="791882" y="2495173"/>
              <a:ext cx="2637160" cy="58477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Gala</a:t>
              </a:r>
              <a:endParaRPr lang="en-US" sz="32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91882" y="3780114"/>
              <a:ext cx="2637160" cy="523220"/>
            </a:xfrm>
            <a:prstGeom prst="rect">
              <a:avLst/>
            </a:prstGeom>
            <a:noFill/>
            <a:ln>
              <a:solidFill>
                <a:srgbClr val="FFFF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 smtClean="0"/>
                <a:t>Golden Delicious</a:t>
              </a:r>
              <a:endParaRPr lang="en-US" sz="2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91881" y="5214467"/>
              <a:ext cx="2637161" cy="523220"/>
            </a:xfrm>
            <a:prstGeom prst="rect">
              <a:avLst/>
            </a:prstGeom>
            <a:noFill/>
            <a:ln>
              <a:solidFill>
                <a:srgbClr val="008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Granny Smith</a:t>
              </a:r>
              <a:endParaRPr lang="en-US" sz="28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617882" y="2704350"/>
            <a:ext cx="1212354" cy="3013445"/>
            <a:chOff x="5617882" y="2704350"/>
            <a:chExt cx="1212354" cy="3013445"/>
          </a:xfrm>
        </p:grpSpPr>
        <p:sp>
          <p:nvSpPr>
            <p:cNvPr id="14" name="TextBox 13"/>
            <p:cNvSpPr txBox="1"/>
            <p:nvPr/>
          </p:nvSpPr>
          <p:spPr>
            <a:xfrm>
              <a:off x="5617882" y="2704350"/>
              <a:ext cx="12123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 smtClean="0"/>
                <a:t>yellow</a:t>
              </a:r>
              <a:endParaRPr lang="en-US" sz="2800" i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617882" y="3947734"/>
              <a:ext cx="11097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 smtClean="0"/>
                <a:t>green</a:t>
              </a:r>
              <a:endParaRPr lang="en-US" sz="2800" i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99506" y="5194575"/>
              <a:ext cx="7536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i="1" dirty="0" smtClean="0"/>
                <a:t>red</a:t>
              </a:r>
              <a:endParaRPr lang="en-US" sz="2800" i="1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575578" y="1586754"/>
            <a:ext cx="1032654" cy="58477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1F497D"/>
                </a:solidFill>
              </a:rPr>
              <a:t>Class</a:t>
            </a:r>
            <a:endParaRPr lang="en-US" sz="3200" b="1" dirty="0">
              <a:solidFill>
                <a:srgbClr val="1F497D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49330" y="1586754"/>
            <a:ext cx="1738577" cy="584776"/>
          </a:xfrm>
          <a:prstGeom prst="rect">
            <a:avLst/>
          </a:prstGeom>
          <a:noFill/>
          <a:ln>
            <a:solidFill>
              <a:srgbClr val="4F81BD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</a:rPr>
              <a:t>Attribute</a:t>
            </a:r>
            <a:endParaRPr lang="en-US" sz="3200" b="1" dirty="0">
              <a:solidFill>
                <a:schemeClr val="tx2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343844" y="3091101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/>
              <a:t>?</a:t>
            </a:r>
            <a:endParaRPr lang="en-US" sz="96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313763" y="274638"/>
            <a:ext cx="5035567" cy="1503362"/>
            <a:chOff x="313763" y="274638"/>
            <a:chExt cx="5035567" cy="1503362"/>
          </a:xfrm>
        </p:grpSpPr>
        <p:sp>
          <p:nvSpPr>
            <p:cNvPr id="20" name="TextBox 19"/>
            <p:cNvSpPr txBox="1"/>
            <p:nvPr/>
          </p:nvSpPr>
          <p:spPr>
            <a:xfrm>
              <a:off x="313763" y="274638"/>
              <a:ext cx="1488584" cy="9541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Random</a:t>
              </a:r>
            </a:p>
            <a:p>
              <a:r>
                <a:rPr lang="en-US" sz="2800" dirty="0" smtClean="0"/>
                <a:t>variables</a:t>
              </a:r>
              <a:endParaRPr lang="en-US" sz="2800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1802347" y="1228745"/>
              <a:ext cx="0" cy="3580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1802347" y="1228745"/>
              <a:ext cx="3546983" cy="54925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9204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27778E-6 -5.55556E-6 L -0.48211 0.20717 " pathEditMode="relative" ptsTypes="AA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8.88889E-6 L -0.50625 0.22061 " pathEditMode="relative" ptsTypes="AA">
                                      <p:cBhvr>
                                        <p:cTn id="2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3.7037E-7 L -0.50625 -0.4 " pathEditMode="relative" ptsTypes="AA">
                                      <p:cBhvr>
                                        <p:cTn id="2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Classifier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57413" y="1501452"/>
            <a:ext cx="28289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Training Examples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398846"/>
              </p:ext>
            </p:extLst>
          </p:nvPr>
        </p:nvGraphicFramePr>
        <p:xfrm>
          <a:off x="828347" y="2099235"/>
          <a:ext cx="2390587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199"/>
                <a:gridCol w="117138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Variety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Colour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Gala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Golden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green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Gala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yellow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Granny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Granny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green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Gala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Golden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Gala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Golden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yellow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Granny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green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08246"/>
              </p:ext>
            </p:extLst>
          </p:nvPr>
        </p:nvGraphicFramePr>
        <p:xfrm>
          <a:off x="4413250" y="2527300"/>
          <a:ext cx="321310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3" name="Equation" r:id="rId3" imgW="1206500" imgH="203200" progId="Equation.3">
                  <p:embed/>
                </p:oleObj>
              </mc:Choice>
              <mc:Fallback>
                <p:oleObj name="Equation" r:id="rId3" imgW="1206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13250" y="2527300"/>
                        <a:ext cx="3213100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3212353" y="2599987"/>
            <a:ext cx="4273176" cy="2659307"/>
            <a:chOff x="3212353" y="2599987"/>
            <a:chExt cx="4273176" cy="2659307"/>
          </a:xfrm>
        </p:grpSpPr>
        <p:sp>
          <p:nvSpPr>
            <p:cNvPr id="11" name="Freeform 10"/>
            <p:cNvSpPr/>
            <p:nvPr/>
          </p:nvSpPr>
          <p:spPr>
            <a:xfrm>
              <a:off x="3242235" y="2599987"/>
              <a:ext cx="4243294" cy="1837589"/>
            </a:xfrm>
            <a:custGeom>
              <a:avLst/>
              <a:gdLst>
                <a:gd name="connsiteX0" fmla="*/ 0 w 4243294"/>
                <a:gd name="connsiteY0" fmla="*/ 74484 h 1837589"/>
                <a:gd name="connsiteX1" fmla="*/ 254000 w 4243294"/>
                <a:gd name="connsiteY1" fmla="*/ 119307 h 1837589"/>
                <a:gd name="connsiteX2" fmla="*/ 612589 w 4243294"/>
                <a:gd name="connsiteY2" fmla="*/ 1195072 h 1837589"/>
                <a:gd name="connsiteX3" fmla="*/ 1897530 w 4243294"/>
                <a:gd name="connsiteY3" fmla="*/ 1837542 h 1837589"/>
                <a:gd name="connsiteX4" fmla="*/ 3705412 w 4243294"/>
                <a:gd name="connsiteY4" fmla="*/ 1224954 h 1837589"/>
                <a:gd name="connsiteX5" fmla="*/ 4243294 w 4243294"/>
                <a:gd name="connsiteY5" fmla="*/ 448013 h 1837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3294" h="1837589">
                  <a:moveTo>
                    <a:pt x="0" y="74484"/>
                  </a:moveTo>
                  <a:cubicBezTo>
                    <a:pt x="75951" y="3513"/>
                    <a:pt x="151902" y="-67458"/>
                    <a:pt x="254000" y="119307"/>
                  </a:cubicBezTo>
                  <a:cubicBezTo>
                    <a:pt x="356098" y="306072"/>
                    <a:pt x="338667" y="908700"/>
                    <a:pt x="612589" y="1195072"/>
                  </a:cubicBezTo>
                  <a:cubicBezTo>
                    <a:pt x="886511" y="1481445"/>
                    <a:pt x="1382060" y="1832562"/>
                    <a:pt x="1897530" y="1837542"/>
                  </a:cubicBezTo>
                  <a:cubicBezTo>
                    <a:pt x="2413000" y="1842522"/>
                    <a:pt x="3314451" y="1456542"/>
                    <a:pt x="3705412" y="1224954"/>
                  </a:cubicBezTo>
                  <a:cubicBezTo>
                    <a:pt x="4096373" y="993366"/>
                    <a:pt x="4243294" y="448013"/>
                    <a:pt x="4243294" y="448013"/>
                  </a:cubicBezTo>
                </a:path>
              </a:pathLst>
            </a:custGeom>
            <a:ln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3212353" y="3675456"/>
              <a:ext cx="642471" cy="134544"/>
            </a:xfrm>
            <a:custGeom>
              <a:avLst/>
              <a:gdLst>
                <a:gd name="connsiteX0" fmla="*/ 0 w 642471"/>
                <a:gd name="connsiteY0" fmla="*/ 119603 h 134544"/>
                <a:gd name="connsiteX1" fmla="*/ 328706 w 642471"/>
                <a:gd name="connsiteY1" fmla="*/ 73 h 134544"/>
                <a:gd name="connsiteX2" fmla="*/ 642471 w 642471"/>
                <a:gd name="connsiteY2" fmla="*/ 134544 h 13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471" h="134544">
                  <a:moveTo>
                    <a:pt x="0" y="119603"/>
                  </a:moveTo>
                  <a:cubicBezTo>
                    <a:pt x="110814" y="58593"/>
                    <a:pt x="221628" y="-2417"/>
                    <a:pt x="328706" y="73"/>
                  </a:cubicBezTo>
                  <a:cubicBezTo>
                    <a:pt x="435784" y="2563"/>
                    <a:pt x="642471" y="134544"/>
                    <a:pt x="642471" y="134544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3212353" y="4249519"/>
              <a:ext cx="1240118" cy="262716"/>
            </a:xfrm>
            <a:custGeom>
              <a:avLst/>
              <a:gdLst>
                <a:gd name="connsiteX0" fmla="*/ 0 w 1240118"/>
                <a:gd name="connsiteY0" fmla="*/ 262716 h 262716"/>
                <a:gd name="connsiteX1" fmla="*/ 537882 w 1240118"/>
                <a:gd name="connsiteY1" fmla="*/ 23657 h 262716"/>
                <a:gd name="connsiteX2" fmla="*/ 1240118 w 1240118"/>
                <a:gd name="connsiteY2" fmla="*/ 8716 h 26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118" h="262716">
                  <a:moveTo>
                    <a:pt x="0" y="262716"/>
                  </a:moveTo>
                  <a:cubicBezTo>
                    <a:pt x="165598" y="164353"/>
                    <a:pt x="331196" y="65990"/>
                    <a:pt x="537882" y="23657"/>
                  </a:cubicBezTo>
                  <a:cubicBezTo>
                    <a:pt x="744568" y="-18676"/>
                    <a:pt x="1240118" y="8716"/>
                    <a:pt x="1240118" y="8716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3227294" y="4467412"/>
              <a:ext cx="2002118" cy="418353"/>
            </a:xfrm>
            <a:custGeom>
              <a:avLst/>
              <a:gdLst>
                <a:gd name="connsiteX0" fmla="*/ 0 w 2002118"/>
                <a:gd name="connsiteY0" fmla="*/ 418353 h 418353"/>
                <a:gd name="connsiteX1" fmla="*/ 836706 w 2002118"/>
                <a:gd name="connsiteY1" fmla="*/ 239059 h 418353"/>
                <a:gd name="connsiteX2" fmla="*/ 2002118 w 2002118"/>
                <a:gd name="connsiteY2" fmla="*/ 0 h 418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2118" h="418353">
                  <a:moveTo>
                    <a:pt x="0" y="418353"/>
                  </a:moveTo>
                  <a:lnTo>
                    <a:pt x="836706" y="239059"/>
                  </a:lnTo>
                  <a:lnTo>
                    <a:pt x="2002118" y="0"/>
                  </a:ln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3212353" y="4467412"/>
              <a:ext cx="2032000" cy="791882"/>
            </a:xfrm>
            <a:custGeom>
              <a:avLst/>
              <a:gdLst>
                <a:gd name="connsiteX0" fmla="*/ 0 w 2032000"/>
                <a:gd name="connsiteY0" fmla="*/ 791882 h 791882"/>
                <a:gd name="connsiteX1" fmla="*/ 2032000 w 2032000"/>
                <a:gd name="connsiteY1" fmla="*/ 0 h 791882"/>
                <a:gd name="connsiteX2" fmla="*/ 2032000 w 2032000"/>
                <a:gd name="connsiteY2" fmla="*/ 0 h 79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2000" h="791882">
                  <a:moveTo>
                    <a:pt x="0" y="791882"/>
                  </a:moveTo>
                  <a:lnTo>
                    <a:pt x="2032000" y="0"/>
                  </a:lnTo>
                  <a:lnTo>
                    <a:pt x="2032000" y="0"/>
                  </a:ln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212353" y="1669326"/>
            <a:ext cx="3750235" cy="3560086"/>
            <a:chOff x="3212353" y="1669326"/>
            <a:chExt cx="3750235" cy="3560086"/>
          </a:xfrm>
        </p:grpSpPr>
        <p:sp>
          <p:nvSpPr>
            <p:cNvPr id="16" name="Freeform 15"/>
            <p:cNvSpPr/>
            <p:nvPr/>
          </p:nvSpPr>
          <p:spPr>
            <a:xfrm>
              <a:off x="3227294" y="1669326"/>
              <a:ext cx="3735294" cy="975262"/>
            </a:xfrm>
            <a:custGeom>
              <a:avLst/>
              <a:gdLst>
                <a:gd name="connsiteX0" fmla="*/ 0 w 3735294"/>
                <a:gd name="connsiteY0" fmla="*/ 975262 h 975262"/>
                <a:gd name="connsiteX1" fmla="*/ 1180353 w 3735294"/>
                <a:gd name="connsiteY1" fmla="*/ 213262 h 975262"/>
                <a:gd name="connsiteX2" fmla="*/ 2719294 w 3735294"/>
                <a:gd name="connsiteY2" fmla="*/ 33968 h 975262"/>
                <a:gd name="connsiteX3" fmla="*/ 3735294 w 3735294"/>
                <a:gd name="connsiteY3" fmla="*/ 781027 h 97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5294" h="975262">
                  <a:moveTo>
                    <a:pt x="0" y="975262"/>
                  </a:moveTo>
                  <a:cubicBezTo>
                    <a:pt x="363568" y="672703"/>
                    <a:pt x="727137" y="370144"/>
                    <a:pt x="1180353" y="213262"/>
                  </a:cubicBezTo>
                  <a:cubicBezTo>
                    <a:pt x="1633569" y="56380"/>
                    <a:pt x="2293471" y="-60659"/>
                    <a:pt x="2719294" y="33968"/>
                  </a:cubicBezTo>
                  <a:cubicBezTo>
                    <a:pt x="3145117" y="128595"/>
                    <a:pt x="3735294" y="781027"/>
                    <a:pt x="3735294" y="781027"/>
                  </a:cubicBezTo>
                </a:path>
              </a:pathLst>
            </a:custGeom>
            <a:ln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212353" y="1942353"/>
              <a:ext cx="1105647" cy="2540000"/>
            </a:xfrm>
            <a:custGeom>
              <a:avLst/>
              <a:gdLst>
                <a:gd name="connsiteX0" fmla="*/ 0 w 1105647"/>
                <a:gd name="connsiteY0" fmla="*/ 2540000 h 2540000"/>
                <a:gd name="connsiteX1" fmla="*/ 224118 w 1105647"/>
                <a:gd name="connsiteY1" fmla="*/ 1374588 h 2540000"/>
                <a:gd name="connsiteX2" fmla="*/ 836706 w 1105647"/>
                <a:gd name="connsiteY2" fmla="*/ 268941 h 2540000"/>
                <a:gd name="connsiteX3" fmla="*/ 1105647 w 1105647"/>
                <a:gd name="connsiteY3" fmla="*/ 0 h 2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5647" h="2540000">
                  <a:moveTo>
                    <a:pt x="0" y="2540000"/>
                  </a:moveTo>
                  <a:cubicBezTo>
                    <a:pt x="42333" y="2146549"/>
                    <a:pt x="84667" y="1753098"/>
                    <a:pt x="224118" y="1374588"/>
                  </a:cubicBezTo>
                  <a:cubicBezTo>
                    <a:pt x="363569" y="996078"/>
                    <a:pt x="689785" y="498039"/>
                    <a:pt x="836706" y="268941"/>
                  </a:cubicBezTo>
                  <a:cubicBezTo>
                    <a:pt x="983628" y="39843"/>
                    <a:pt x="1105647" y="0"/>
                    <a:pt x="1105647" y="0"/>
                  </a:cubicBez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/>
            <p:cNvSpPr/>
            <p:nvPr/>
          </p:nvSpPr>
          <p:spPr>
            <a:xfrm>
              <a:off x="3212353" y="1733176"/>
              <a:ext cx="1897529" cy="3496236"/>
            </a:xfrm>
            <a:custGeom>
              <a:avLst/>
              <a:gdLst>
                <a:gd name="connsiteX0" fmla="*/ 0 w 1897529"/>
                <a:gd name="connsiteY0" fmla="*/ 3496236 h 3496236"/>
                <a:gd name="connsiteX1" fmla="*/ 806823 w 1897529"/>
                <a:gd name="connsiteY1" fmla="*/ 1090706 h 3496236"/>
                <a:gd name="connsiteX2" fmla="*/ 1897529 w 1897529"/>
                <a:gd name="connsiteY2" fmla="*/ 0 h 349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7529" h="3496236">
                  <a:moveTo>
                    <a:pt x="0" y="3496236"/>
                  </a:moveTo>
                  <a:cubicBezTo>
                    <a:pt x="245284" y="2584824"/>
                    <a:pt x="490568" y="1673412"/>
                    <a:pt x="806823" y="1090706"/>
                  </a:cubicBezTo>
                  <a:cubicBezTo>
                    <a:pt x="1123078" y="508000"/>
                    <a:pt x="1897529" y="0"/>
                    <a:pt x="1897529" y="0"/>
                  </a:cubicBez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1242895"/>
              </p:ext>
            </p:extLst>
          </p:nvPr>
        </p:nvGraphicFramePr>
        <p:xfrm>
          <a:off x="4930775" y="5191125"/>
          <a:ext cx="3246438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4" name="Equation" r:id="rId5" imgW="1219200" imgH="203200" progId="Equation.3">
                  <p:embed/>
                </p:oleObj>
              </mc:Choice>
              <mc:Fallback>
                <p:oleObj name="Equation" r:id="rId5" imgW="1219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30775" y="5191125"/>
                        <a:ext cx="3246438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9520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Classifier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16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92430" y="2906433"/>
            <a:ext cx="8494370" cy="1259260"/>
            <a:chOff x="192430" y="2906433"/>
            <a:chExt cx="8494370" cy="1259260"/>
          </a:xfrm>
        </p:grpSpPr>
        <p:graphicFrame>
          <p:nvGraphicFramePr>
            <p:cNvPr id="8" name="Object 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19611189"/>
                </p:ext>
              </p:extLst>
            </p:nvPr>
          </p:nvGraphicFramePr>
          <p:xfrm>
            <a:off x="741362" y="3592605"/>
            <a:ext cx="7945438" cy="5730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69" name="Equation" r:id="rId3" imgW="2984500" imgH="215900" progId="Equation.3">
                    <p:embed/>
                  </p:oleObj>
                </mc:Choice>
                <mc:Fallback>
                  <p:oleObj name="Equation" r:id="rId3" imgW="29845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741362" y="3592605"/>
                          <a:ext cx="7945438" cy="57308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TextBox 8"/>
            <p:cNvSpPr txBox="1"/>
            <p:nvPr/>
          </p:nvSpPr>
          <p:spPr>
            <a:xfrm>
              <a:off x="192430" y="2906433"/>
              <a:ext cx="3356357" cy="5232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Independence (naïve)</a:t>
              </a:r>
              <a:endParaRPr lang="en-US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52613" y="4695467"/>
            <a:ext cx="8316725" cy="1146175"/>
            <a:chOff x="352613" y="4695467"/>
            <a:chExt cx="8316725" cy="1146175"/>
          </a:xfrm>
        </p:grpSpPr>
        <p:graphicFrame>
          <p:nvGraphicFramePr>
            <p:cNvPr id="11" name="Object 1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85140607"/>
                </p:ext>
              </p:extLst>
            </p:nvPr>
          </p:nvGraphicFramePr>
          <p:xfrm>
            <a:off x="352613" y="4695467"/>
            <a:ext cx="6692900" cy="11461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70" name="Equation" r:id="rId5" imgW="2514600" imgH="431800" progId="Equation.3">
                    <p:embed/>
                  </p:oleObj>
                </mc:Choice>
                <mc:Fallback>
                  <p:oleObj name="Equation" r:id="rId5" imgW="2514600" imgH="4318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2613" y="4695467"/>
                          <a:ext cx="6692900" cy="11461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Object 1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89496859"/>
                </p:ext>
              </p:extLst>
            </p:nvPr>
          </p:nvGraphicFramePr>
          <p:xfrm>
            <a:off x="8196263" y="5013325"/>
            <a:ext cx="473075" cy="539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71" name="Equation" r:id="rId7" imgW="177800" imgH="203200" progId="Equation.3">
                    <p:embed/>
                  </p:oleObj>
                </mc:Choice>
                <mc:Fallback>
                  <p:oleObj name="Equation" r:id="rId7" imgW="1778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8196263" y="5013325"/>
                          <a:ext cx="473075" cy="5397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Right Arrow 12"/>
            <p:cNvSpPr/>
            <p:nvPr/>
          </p:nvSpPr>
          <p:spPr>
            <a:xfrm>
              <a:off x="7395883" y="5038117"/>
              <a:ext cx="565431" cy="484632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92430" y="1398588"/>
            <a:ext cx="8461213" cy="1424550"/>
            <a:chOff x="192430" y="1398588"/>
            <a:chExt cx="8461213" cy="1424550"/>
          </a:xfrm>
        </p:grpSpPr>
        <p:graphicFrame>
          <p:nvGraphicFramePr>
            <p:cNvPr id="7" name="Object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39041140"/>
                </p:ext>
              </p:extLst>
            </p:nvPr>
          </p:nvGraphicFramePr>
          <p:xfrm>
            <a:off x="1587680" y="1676963"/>
            <a:ext cx="7065963" cy="11461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72" name="Equation" r:id="rId9" imgW="2654300" imgH="431800" progId="Equation.3">
                    <p:embed/>
                  </p:oleObj>
                </mc:Choice>
                <mc:Fallback>
                  <p:oleObj name="Equation" r:id="rId9" imgW="2654300" imgH="4318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587680" y="1676963"/>
                          <a:ext cx="7065963" cy="11461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192430" y="1398588"/>
              <a:ext cx="1112855" cy="5232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Bayes’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500692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3503706" cy="1143000"/>
          </a:xfrm>
        </p:spPr>
        <p:txBody>
          <a:bodyPr/>
          <a:lstStyle/>
          <a:p>
            <a:r>
              <a:rPr lang="en-US" dirty="0" smtClean="0"/>
              <a:t>Spam Filter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883402"/>
              </p:ext>
            </p:extLst>
          </p:nvPr>
        </p:nvGraphicFramePr>
        <p:xfrm>
          <a:off x="590509" y="2046935"/>
          <a:ext cx="3173506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2474"/>
                <a:gridCol w="1212722"/>
                <a:gridCol w="1248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word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#spam with </a:t>
                      </a:r>
                      <a:r>
                        <a:rPr lang="en-US" baseline="0" dirty="0" smtClean="0"/>
                        <a:t>word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#non-spam with word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412377" y="1269817"/>
            <a:ext cx="40441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1000 spam, 200 non-spam</a:t>
            </a:r>
            <a:endParaRPr lang="en-US" sz="28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5947751" y="548070"/>
            <a:ext cx="2123116" cy="801691"/>
            <a:chOff x="5947751" y="548070"/>
            <a:chExt cx="2123116" cy="801691"/>
          </a:xfrm>
        </p:grpSpPr>
        <p:graphicFrame>
          <p:nvGraphicFramePr>
            <p:cNvPr id="13" name="Object 1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3410859"/>
                </p:ext>
              </p:extLst>
            </p:nvPr>
          </p:nvGraphicFramePr>
          <p:xfrm>
            <a:off x="5987570" y="548070"/>
            <a:ext cx="1967559" cy="4111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1" name="Equation" r:id="rId3" imgW="965200" imgH="203200" progId="Equation.3">
                    <p:embed/>
                  </p:oleObj>
                </mc:Choice>
                <mc:Fallback>
                  <p:oleObj name="Equation" r:id="rId3" imgW="9652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987570" y="548070"/>
                          <a:ext cx="1967559" cy="4111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ct 1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93952020"/>
                </p:ext>
              </p:extLst>
            </p:nvPr>
          </p:nvGraphicFramePr>
          <p:xfrm>
            <a:off x="5947751" y="938637"/>
            <a:ext cx="2123116" cy="4111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2" name="Equation" r:id="rId5" imgW="1041400" imgH="203200" progId="Equation.3">
                    <p:embed/>
                  </p:oleObj>
                </mc:Choice>
                <mc:Fallback>
                  <p:oleObj name="Equation" r:id="rId5" imgW="10414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5947751" y="938637"/>
                          <a:ext cx="2123116" cy="4111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4" name="Group 23"/>
          <p:cNvGrpSpPr/>
          <p:nvPr/>
        </p:nvGrpSpPr>
        <p:grpSpPr>
          <a:xfrm>
            <a:off x="5810276" y="1344498"/>
            <a:ext cx="2639616" cy="1268510"/>
            <a:chOff x="5810276" y="1344498"/>
            <a:chExt cx="2639616" cy="1268510"/>
          </a:xfrm>
        </p:grpSpPr>
        <p:graphicFrame>
          <p:nvGraphicFramePr>
            <p:cNvPr id="9" name="Object 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94646929"/>
                </p:ext>
              </p:extLst>
            </p:nvPr>
          </p:nvGraphicFramePr>
          <p:xfrm>
            <a:off x="5857458" y="1344498"/>
            <a:ext cx="2433016" cy="4111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3" name="Equation" r:id="rId7" imgW="1193800" imgH="203200" progId="Equation.3">
                    <p:embed/>
                  </p:oleObj>
                </mc:Choice>
                <mc:Fallback>
                  <p:oleObj name="Equation" r:id="rId7" imgW="11938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5857458" y="1344498"/>
                          <a:ext cx="2433016" cy="4111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08535408"/>
                </p:ext>
              </p:extLst>
            </p:nvPr>
          </p:nvGraphicFramePr>
          <p:xfrm>
            <a:off x="5834582" y="1778383"/>
            <a:ext cx="2615310" cy="4111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4" name="Equation" r:id="rId9" imgW="1282700" imgH="203200" progId="Equation.3">
                    <p:embed/>
                  </p:oleObj>
                </mc:Choice>
                <mc:Fallback>
                  <p:oleObj name="Equation" r:id="rId9" imgW="12827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5834582" y="1778383"/>
                          <a:ext cx="2615310" cy="4111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Object 1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23594185"/>
                </p:ext>
              </p:extLst>
            </p:nvPr>
          </p:nvGraphicFramePr>
          <p:xfrm>
            <a:off x="5810276" y="2201884"/>
            <a:ext cx="2639616" cy="4111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5" name="Equation" r:id="rId11" imgW="1295400" imgH="203200" progId="Equation.3">
                    <p:embed/>
                  </p:oleObj>
                </mc:Choice>
                <mc:Fallback>
                  <p:oleObj name="Equation" r:id="rId11" imgW="12954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810276" y="2201884"/>
                          <a:ext cx="2639616" cy="4111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6" name="Group 25"/>
          <p:cNvGrpSpPr/>
          <p:nvPr/>
        </p:nvGrpSpPr>
        <p:grpSpPr>
          <a:xfrm>
            <a:off x="5664582" y="2673040"/>
            <a:ext cx="2872952" cy="1268439"/>
            <a:chOff x="5664582" y="2673040"/>
            <a:chExt cx="2872952" cy="1268439"/>
          </a:xfrm>
        </p:grpSpPr>
        <p:graphicFrame>
          <p:nvGraphicFramePr>
            <p:cNvPr id="15" name="Object 1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6830099"/>
                </p:ext>
              </p:extLst>
            </p:nvPr>
          </p:nvGraphicFramePr>
          <p:xfrm>
            <a:off x="5759697" y="2673040"/>
            <a:ext cx="2614094" cy="4111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6" name="Equation" r:id="rId13" imgW="1282700" imgH="203200" progId="Equation.3">
                    <p:embed/>
                  </p:oleObj>
                </mc:Choice>
                <mc:Fallback>
                  <p:oleObj name="Equation" r:id="rId13" imgW="12827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5759697" y="2673040"/>
                          <a:ext cx="2614094" cy="4111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6" name="Object 1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11763856"/>
                </p:ext>
              </p:extLst>
            </p:nvPr>
          </p:nvGraphicFramePr>
          <p:xfrm>
            <a:off x="5754514" y="3107139"/>
            <a:ext cx="2718610" cy="4111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7" name="Equation" r:id="rId15" imgW="1333500" imgH="203200" progId="Equation.3">
                    <p:embed/>
                  </p:oleObj>
                </mc:Choice>
                <mc:Fallback>
                  <p:oleObj name="Equation" r:id="rId15" imgW="13335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5754514" y="3107139"/>
                          <a:ext cx="2718610" cy="4111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Object 1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17527569"/>
                </p:ext>
              </p:extLst>
            </p:nvPr>
          </p:nvGraphicFramePr>
          <p:xfrm>
            <a:off x="5664582" y="3530355"/>
            <a:ext cx="2872952" cy="4111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8" name="Equation" r:id="rId17" imgW="1409700" imgH="203200" progId="Equation.3">
                    <p:embed/>
                  </p:oleObj>
                </mc:Choice>
                <mc:Fallback>
                  <p:oleObj name="Equation" r:id="rId17" imgW="14097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5664582" y="3530355"/>
                          <a:ext cx="2872952" cy="4111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16687"/>
              </p:ext>
            </p:extLst>
          </p:nvPr>
        </p:nvGraphicFramePr>
        <p:xfrm>
          <a:off x="590509" y="4913032"/>
          <a:ext cx="7947025" cy="1147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9" name="Equation" r:id="rId19" imgW="2984500" imgH="431800" progId="Equation.3">
                  <p:embed/>
                </p:oleObj>
              </mc:Choice>
              <mc:Fallback>
                <p:oleObj name="Equation" r:id="rId19" imgW="29845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90509" y="4913032"/>
                        <a:ext cx="7947025" cy="1147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367554" y="4222981"/>
            <a:ext cx="5308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Email with w1 and w2 but not w3 ?</a:t>
            </a:r>
            <a:endParaRPr lang="en-US" sz="2800" dirty="0"/>
          </a:p>
        </p:txBody>
      </p:sp>
      <p:grpSp>
        <p:nvGrpSpPr>
          <p:cNvPr id="27" name="Group 26"/>
          <p:cNvGrpSpPr/>
          <p:nvPr/>
        </p:nvGrpSpPr>
        <p:grpSpPr>
          <a:xfrm>
            <a:off x="5810276" y="4193099"/>
            <a:ext cx="3156952" cy="584776"/>
            <a:chOff x="5810276" y="4193099"/>
            <a:chExt cx="3156952" cy="584776"/>
          </a:xfrm>
        </p:grpSpPr>
        <p:sp>
          <p:nvSpPr>
            <p:cNvPr id="21" name="Right Arrow 20"/>
            <p:cNvSpPr/>
            <p:nvPr/>
          </p:nvSpPr>
          <p:spPr>
            <a:xfrm>
              <a:off x="5810276" y="4254978"/>
              <a:ext cx="978408" cy="484632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995214" y="4193099"/>
              <a:ext cx="1972014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smtClean="0">
                  <a:solidFill>
                    <a:srgbClr val="FF0000"/>
                  </a:solidFill>
                </a:rPr>
                <a:t>Non-Spam</a:t>
              </a:r>
              <a:endParaRPr lang="en-US" sz="32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1831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57412" y="1653974"/>
            <a:ext cx="802938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1% </a:t>
            </a:r>
            <a:r>
              <a:rPr lang="en-US" sz="3200" dirty="0"/>
              <a:t>of women at age forty who participate in routine screening have breast cancer.  </a:t>
            </a:r>
            <a:r>
              <a:rPr lang="en-US" sz="3200" dirty="0" smtClean="0"/>
              <a:t>80% </a:t>
            </a:r>
            <a:r>
              <a:rPr lang="en-US" sz="3200" dirty="0"/>
              <a:t>of women with breast cancer will get positive </a:t>
            </a:r>
            <a:r>
              <a:rPr lang="en-US" sz="3200" dirty="0" err="1"/>
              <a:t>mammographies</a:t>
            </a:r>
            <a:r>
              <a:rPr lang="en-US" sz="3200" dirty="0"/>
              <a:t>.  </a:t>
            </a:r>
            <a:r>
              <a:rPr lang="en-US" sz="3200" dirty="0" smtClean="0"/>
              <a:t>9.6% </a:t>
            </a:r>
            <a:r>
              <a:rPr lang="en-US" sz="3200" dirty="0"/>
              <a:t>of women without breast cancer will also get positive </a:t>
            </a:r>
            <a:r>
              <a:rPr lang="en-US" sz="3200" dirty="0" err="1"/>
              <a:t>mammographies</a:t>
            </a:r>
            <a:r>
              <a:rPr lang="en-US" sz="3200" dirty="0"/>
              <a:t>.  </a:t>
            </a:r>
            <a:r>
              <a:rPr lang="en-US" sz="3200" dirty="0" smtClean="0"/>
              <a:t>If a </a:t>
            </a:r>
            <a:r>
              <a:rPr lang="en-US" sz="3200" dirty="0"/>
              <a:t>woman in this age group had a positive </a:t>
            </a:r>
            <a:r>
              <a:rPr lang="en-US" sz="3200" dirty="0" smtClean="0"/>
              <a:t>mammography, what is </a:t>
            </a:r>
            <a:r>
              <a:rPr lang="en-US" sz="3200" dirty="0"/>
              <a:t>the probability that she </a:t>
            </a:r>
            <a:r>
              <a:rPr lang="en-US" sz="3200" dirty="0" smtClean="0"/>
              <a:t>has </a:t>
            </a:r>
            <a:r>
              <a:rPr lang="en-US" sz="3200" dirty="0"/>
              <a:t>breast cancer?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041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Probability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1999" y="1951921"/>
            <a:ext cx="73510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We seek the probability that a women has cancer conditioned on the fact that she has a positive mammography</a:t>
            </a:r>
            <a:endParaRPr lang="en-US" sz="32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4742368"/>
              </p:ext>
            </p:extLst>
          </p:nvPr>
        </p:nvGraphicFramePr>
        <p:xfrm>
          <a:off x="457200" y="4138613"/>
          <a:ext cx="8104188" cy="576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" name="Equation" r:id="rId3" imgW="2857500" imgH="203200" progId="Equation.3">
                  <p:embed/>
                </p:oleObj>
              </mc:Choice>
              <mc:Fallback>
                <p:oleObj name="Equation" r:id="rId3" imgW="2857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4138613"/>
                        <a:ext cx="8104188" cy="576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739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6212975"/>
              </p:ext>
            </p:extLst>
          </p:nvPr>
        </p:nvGraphicFramePr>
        <p:xfrm>
          <a:off x="1282818" y="1883711"/>
          <a:ext cx="6456642" cy="1149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9" name="Equation" r:id="rId4" imgW="2425700" imgH="431800" progId="Equation.3">
                  <p:embed/>
                </p:oleObj>
              </mc:Choice>
              <mc:Fallback>
                <p:oleObj name="Equation" r:id="rId4" imgW="2425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82818" y="1883711"/>
                        <a:ext cx="6456642" cy="1149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11139" y="206660"/>
            <a:ext cx="4442242" cy="1200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1% have C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80% of those with C have M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9.6% of those without C have M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3246794"/>
              </p:ext>
            </p:extLst>
          </p:nvPr>
        </p:nvGraphicFramePr>
        <p:xfrm>
          <a:off x="1118251" y="3249801"/>
          <a:ext cx="7469187" cy="1116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0" name="Equation" r:id="rId6" imgW="2806700" imgH="419100" progId="Equation.3">
                  <p:embed/>
                </p:oleObj>
              </mc:Choice>
              <mc:Fallback>
                <p:oleObj name="Equation" r:id="rId6" imgW="28067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18251" y="3249801"/>
                        <a:ext cx="7469187" cy="1116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830856"/>
              </p:ext>
            </p:extLst>
          </p:nvPr>
        </p:nvGraphicFramePr>
        <p:xfrm>
          <a:off x="1161131" y="4602166"/>
          <a:ext cx="5238750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1" name="Equation" r:id="rId8" imgW="1968500" imgH="393700" progId="Equation.3">
                  <p:embed/>
                </p:oleObj>
              </mc:Choice>
              <mc:Fallback>
                <p:oleObj name="Equation" r:id="rId8" imgW="19685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61131" y="4602166"/>
                        <a:ext cx="5238750" cy="104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39059" y="200952"/>
            <a:ext cx="3698448" cy="1200328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C – cancer</a:t>
            </a:r>
          </a:p>
          <a:p>
            <a:r>
              <a:rPr lang="en-US" sz="2400" dirty="0" smtClean="0"/>
              <a:t>M – positive mammography</a:t>
            </a:r>
          </a:p>
          <a:p>
            <a:r>
              <a:rPr lang="en-US" sz="2400" dirty="0" smtClean="0"/>
              <a:t>W – # women in sample</a:t>
            </a:r>
            <a:endParaRPr lang="en-US" sz="24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2277035" y="3267732"/>
            <a:ext cx="6281272" cy="1147386"/>
            <a:chOff x="2277035" y="3267732"/>
            <a:chExt cx="6281272" cy="1147386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2277035" y="3904129"/>
              <a:ext cx="627530" cy="5109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4114801" y="3854824"/>
              <a:ext cx="627530" cy="5109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3487271" y="3854824"/>
              <a:ext cx="627530" cy="5109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5392270" y="3267732"/>
              <a:ext cx="627530" cy="5109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4197374" y="3316942"/>
              <a:ext cx="627530" cy="5109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5772351" y="3854824"/>
              <a:ext cx="627530" cy="5109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V="1">
              <a:off x="6019800" y="3315543"/>
              <a:ext cx="627530" cy="5109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7930777" y="3830920"/>
              <a:ext cx="627530" cy="5109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7282329" y="3904129"/>
              <a:ext cx="627530" cy="5109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057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11139" y="206660"/>
            <a:ext cx="4442242" cy="1200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1% have C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80% of those with C have M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9.6% of those without C have M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239059" y="200952"/>
            <a:ext cx="3698448" cy="1200328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C – cancer</a:t>
            </a:r>
          </a:p>
          <a:p>
            <a:r>
              <a:rPr lang="en-US" sz="2400" dirty="0" smtClean="0"/>
              <a:t>M – positive mammography</a:t>
            </a:r>
          </a:p>
          <a:p>
            <a:r>
              <a:rPr lang="en-US" sz="2400" dirty="0" smtClean="0"/>
              <a:t>W – # women in sample</a:t>
            </a:r>
            <a:endParaRPr lang="en-US" sz="2400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70961" y="2526543"/>
            <a:ext cx="8229600" cy="3659094"/>
          </a:xfrm>
        </p:spPr>
        <p:txBody>
          <a:bodyPr/>
          <a:lstStyle/>
          <a:p>
            <a:r>
              <a:rPr lang="en-US" dirty="0" smtClean="0"/>
              <a:t>1000 women </a:t>
            </a:r>
            <a:r>
              <a:rPr lang="en-US" dirty="0" smtClean="0">
                <a:sym typeface="Wingdings"/>
              </a:rPr>
              <a:t> 10 have C</a:t>
            </a:r>
          </a:p>
          <a:p>
            <a:r>
              <a:rPr lang="en-US" dirty="0" smtClean="0">
                <a:sym typeface="Wingdings"/>
              </a:rPr>
              <a:t>8 have C and M</a:t>
            </a:r>
          </a:p>
          <a:p>
            <a:r>
              <a:rPr lang="en-US" dirty="0" smtClean="0">
                <a:sym typeface="Wingdings"/>
              </a:rPr>
              <a:t>990 don’t have C</a:t>
            </a:r>
          </a:p>
          <a:p>
            <a:r>
              <a:rPr lang="en-US" dirty="0" smtClean="0">
                <a:sym typeface="Wingdings"/>
              </a:rPr>
              <a:t>95 (9.6% of 990) have M but not C</a:t>
            </a:r>
          </a:p>
          <a:p>
            <a:r>
              <a:rPr lang="en-US" dirty="0" smtClean="0">
                <a:sym typeface="Wingdings"/>
              </a:rPr>
              <a:t>Hence 8 out of 103 (95+8) having M would also have C  7.8%</a:t>
            </a:r>
          </a:p>
          <a:p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770961" y="1454977"/>
            <a:ext cx="8229600" cy="1143000"/>
          </a:xfrm>
        </p:spPr>
        <p:txBody>
          <a:bodyPr/>
          <a:lstStyle/>
          <a:p>
            <a:pPr algn="l"/>
            <a:r>
              <a:rPr lang="en-US" dirty="0" smtClean="0"/>
              <a:t>For example: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161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8770283"/>
              </p:ext>
            </p:extLst>
          </p:nvPr>
        </p:nvGraphicFramePr>
        <p:xfrm>
          <a:off x="299118" y="1785751"/>
          <a:ext cx="172402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6" name="Equation" r:id="rId4" imgW="647700" imgH="203200" progId="Equation.3">
                  <p:embed/>
                </p:oleObj>
              </mc:Choice>
              <mc:Fallback>
                <p:oleObj name="Equation" r:id="rId4" imgW="647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9118" y="1785751"/>
                        <a:ext cx="1724025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11139" y="206660"/>
            <a:ext cx="4442242" cy="1200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1% have C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80% of those with C have M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9.6% of those without C have M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2038353"/>
              </p:ext>
            </p:extLst>
          </p:nvPr>
        </p:nvGraphicFramePr>
        <p:xfrm>
          <a:off x="1258887" y="3554413"/>
          <a:ext cx="7165975" cy="1116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7" name="Equation" r:id="rId6" imgW="2692400" imgH="419100" progId="Equation.3">
                  <p:embed/>
                </p:oleObj>
              </mc:Choice>
              <mc:Fallback>
                <p:oleObj name="Equation" r:id="rId6" imgW="26924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58887" y="3554413"/>
                        <a:ext cx="7165975" cy="1116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39059" y="200952"/>
            <a:ext cx="3698448" cy="1200328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C – cancer</a:t>
            </a:r>
          </a:p>
          <a:p>
            <a:r>
              <a:rPr lang="en-US" sz="2400" dirty="0" smtClean="0"/>
              <a:t>M – positive mammography</a:t>
            </a:r>
          </a:p>
          <a:p>
            <a:r>
              <a:rPr lang="en-US" sz="2400" dirty="0" smtClean="0"/>
              <a:t>W – # women in sample</a:t>
            </a:r>
            <a:endParaRPr lang="en-US" sz="2400" dirty="0"/>
          </a:p>
        </p:txBody>
      </p:sp>
      <p:grpSp>
        <p:nvGrpSpPr>
          <p:cNvPr id="36" name="Group 35"/>
          <p:cNvGrpSpPr/>
          <p:nvPr/>
        </p:nvGrpSpPr>
        <p:grpSpPr>
          <a:xfrm>
            <a:off x="771619" y="2744788"/>
            <a:ext cx="2530381" cy="809625"/>
            <a:chOff x="771619" y="2744788"/>
            <a:chExt cx="2530381" cy="809625"/>
          </a:xfrm>
        </p:grpSpPr>
        <p:graphicFrame>
          <p:nvGraphicFramePr>
            <p:cNvPr id="13" name="Object 1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1135493"/>
                </p:ext>
              </p:extLst>
            </p:nvPr>
          </p:nvGraphicFramePr>
          <p:xfrm>
            <a:off x="771619" y="2744788"/>
            <a:ext cx="1555750" cy="539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528" name="Equation" r:id="rId8" imgW="584200" imgH="203200" progId="Equation.3">
                    <p:embed/>
                  </p:oleObj>
                </mc:Choice>
                <mc:Fallback>
                  <p:oleObj name="Equation" r:id="rId8" imgW="5842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771619" y="2744788"/>
                          <a:ext cx="1555750" cy="5397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" name="Straight Arrow Connector 2"/>
            <p:cNvCxnSpPr/>
            <p:nvPr/>
          </p:nvCxnSpPr>
          <p:spPr>
            <a:xfrm>
              <a:off x="2327369" y="3096513"/>
              <a:ext cx="974631" cy="4579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5453529" y="2444750"/>
            <a:ext cx="1337796" cy="1109663"/>
            <a:chOff x="5453529" y="2444750"/>
            <a:chExt cx="1337796" cy="1109663"/>
          </a:xfrm>
        </p:grpSpPr>
        <p:graphicFrame>
          <p:nvGraphicFramePr>
            <p:cNvPr id="14" name="Object 1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003500847"/>
                </p:ext>
              </p:extLst>
            </p:nvPr>
          </p:nvGraphicFramePr>
          <p:xfrm>
            <a:off x="5843588" y="2444750"/>
            <a:ext cx="947737" cy="539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529" name="Equation" r:id="rId10" imgW="355600" imgH="203200" progId="Equation.3">
                    <p:embed/>
                  </p:oleObj>
                </mc:Choice>
                <mc:Fallback>
                  <p:oleObj name="Equation" r:id="rId10" imgW="3556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843588" y="2444750"/>
                          <a:ext cx="947737" cy="5397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7" name="Straight Arrow Connector 16"/>
            <p:cNvCxnSpPr/>
            <p:nvPr/>
          </p:nvCxnSpPr>
          <p:spPr>
            <a:xfrm flipH="1">
              <a:off x="5453529" y="2984500"/>
              <a:ext cx="566271" cy="56991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>
            <a:off x="460375" y="4670425"/>
            <a:ext cx="2841625" cy="1157288"/>
            <a:chOff x="460375" y="4670425"/>
            <a:chExt cx="2841625" cy="1157288"/>
          </a:xfrm>
        </p:grpSpPr>
        <p:graphicFrame>
          <p:nvGraphicFramePr>
            <p:cNvPr id="15" name="Object 1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7596119"/>
                </p:ext>
              </p:extLst>
            </p:nvPr>
          </p:nvGraphicFramePr>
          <p:xfrm>
            <a:off x="460375" y="5287963"/>
            <a:ext cx="2400300" cy="539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530" name="Equation" r:id="rId12" imgW="901700" imgH="203200" progId="Equation.3">
                    <p:embed/>
                  </p:oleObj>
                </mc:Choice>
                <mc:Fallback>
                  <p:oleObj name="Equation" r:id="rId12" imgW="9017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460375" y="5287963"/>
                          <a:ext cx="2400300" cy="5397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9" name="Straight Arrow Connector 18"/>
            <p:cNvCxnSpPr/>
            <p:nvPr/>
          </p:nvCxnSpPr>
          <p:spPr>
            <a:xfrm flipV="1">
              <a:off x="1364223" y="4670425"/>
              <a:ext cx="658920" cy="61753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2590800" y="4670425"/>
              <a:ext cx="711200" cy="61753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4841875" y="4670425"/>
            <a:ext cx="2908300" cy="1355725"/>
            <a:chOff x="4841875" y="4670425"/>
            <a:chExt cx="2908300" cy="1355725"/>
          </a:xfrm>
        </p:grpSpPr>
        <p:graphicFrame>
          <p:nvGraphicFramePr>
            <p:cNvPr id="16" name="Object 1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69369074"/>
                </p:ext>
              </p:extLst>
            </p:nvPr>
          </p:nvGraphicFramePr>
          <p:xfrm>
            <a:off x="4841875" y="5486400"/>
            <a:ext cx="2908300" cy="539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531" name="Equation" r:id="rId14" imgW="1092200" imgH="203200" progId="Equation.3">
                    <p:embed/>
                  </p:oleObj>
                </mc:Choice>
                <mc:Fallback>
                  <p:oleObj name="Equation" r:id="rId14" imgW="10922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4841875" y="5486400"/>
                          <a:ext cx="2908300" cy="5397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21" name="Straight Arrow Connector 20"/>
            <p:cNvCxnSpPr/>
            <p:nvPr/>
          </p:nvCxnSpPr>
          <p:spPr>
            <a:xfrm flipH="1" flipV="1">
              <a:off x="5617882" y="4670425"/>
              <a:ext cx="136059" cy="81597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V="1">
              <a:off x="7126941" y="4670425"/>
              <a:ext cx="0" cy="81597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6454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2906242"/>
              </p:ext>
            </p:extLst>
          </p:nvPr>
        </p:nvGraphicFramePr>
        <p:xfrm>
          <a:off x="299118" y="1785751"/>
          <a:ext cx="172402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5" name="Equation" r:id="rId4" imgW="647700" imgH="203200" progId="Equation.3">
                  <p:embed/>
                </p:oleObj>
              </mc:Choice>
              <mc:Fallback>
                <p:oleObj name="Equation" r:id="rId4" imgW="647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9118" y="1785751"/>
                        <a:ext cx="1724025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0917132"/>
              </p:ext>
            </p:extLst>
          </p:nvPr>
        </p:nvGraphicFramePr>
        <p:xfrm>
          <a:off x="2051050" y="3554413"/>
          <a:ext cx="5580063" cy="1116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6" name="Equation" r:id="rId6" imgW="2095500" imgH="419100" progId="Equation.3">
                  <p:embed/>
                </p:oleObj>
              </mc:Choice>
              <mc:Fallback>
                <p:oleObj name="Equation" r:id="rId6" imgW="2095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51050" y="3554413"/>
                        <a:ext cx="5580063" cy="1116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39059" y="200952"/>
            <a:ext cx="3698448" cy="1200328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C – cancer</a:t>
            </a:r>
          </a:p>
          <a:p>
            <a:r>
              <a:rPr lang="en-US" sz="2400" dirty="0" smtClean="0"/>
              <a:t>M – positive mammography</a:t>
            </a:r>
          </a:p>
          <a:p>
            <a:r>
              <a:rPr lang="en-US" sz="2400" dirty="0" smtClean="0"/>
              <a:t>W – # women in sample</a:t>
            </a:r>
            <a:endParaRPr lang="en-US" sz="24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812021" y="3988248"/>
            <a:ext cx="5920703" cy="1806127"/>
            <a:chOff x="1812021" y="3988248"/>
            <a:chExt cx="5920703" cy="1806127"/>
          </a:xfrm>
        </p:grpSpPr>
        <p:graphicFrame>
          <p:nvGraphicFramePr>
            <p:cNvPr id="23" name="Object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20926824"/>
                </p:ext>
              </p:extLst>
            </p:nvPr>
          </p:nvGraphicFramePr>
          <p:xfrm>
            <a:off x="5552986" y="5254625"/>
            <a:ext cx="1081087" cy="539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97" name="Equation" r:id="rId8" imgW="406400" imgH="203200" progId="Equation.3">
                    <p:embed/>
                  </p:oleObj>
                </mc:Choice>
                <mc:Fallback>
                  <p:oleObj name="Equation" r:id="rId8" imgW="4064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5552986" y="5254625"/>
                          <a:ext cx="1081087" cy="5397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Freeform 1"/>
            <p:cNvSpPr/>
            <p:nvPr/>
          </p:nvSpPr>
          <p:spPr>
            <a:xfrm>
              <a:off x="1812021" y="3988248"/>
              <a:ext cx="5920703" cy="853800"/>
            </a:xfrm>
            <a:custGeom>
              <a:avLst/>
              <a:gdLst>
                <a:gd name="connsiteX0" fmla="*/ 2939273 w 5920703"/>
                <a:gd name="connsiteY0" fmla="*/ 60811 h 853800"/>
                <a:gd name="connsiteX1" fmla="*/ 1385391 w 5920703"/>
                <a:gd name="connsiteY1" fmla="*/ 45870 h 853800"/>
                <a:gd name="connsiteX2" fmla="*/ 25744 w 5920703"/>
                <a:gd name="connsiteY2" fmla="*/ 344693 h 853800"/>
                <a:gd name="connsiteX3" fmla="*/ 653273 w 5920703"/>
                <a:gd name="connsiteY3" fmla="*/ 718223 h 853800"/>
                <a:gd name="connsiteX4" fmla="*/ 2550803 w 5920703"/>
                <a:gd name="connsiteY4" fmla="*/ 822811 h 853800"/>
                <a:gd name="connsiteX5" fmla="*/ 4747155 w 5920703"/>
                <a:gd name="connsiteY5" fmla="*/ 837752 h 853800"/>
                <a:gd name="connsiteX6" fmla="*/ 5822920 w 5920703"/>
                <a:gd name="connsiteY6" fmla="*/ 613634 h 853800"/>
                <a:gd name="connsiteX7" fmla="*/ 5793038 w 5920703"/>
                <a:gd name="connsiteY7" fmla="*/ 225164 h 853800"/>
                <a:gd name="connsiteX8" fmla="*/ 5135626 w 5920703"/>
                <a:gd name="connsiteY8" fmla="*/ 45870 h 853800"/>
                <a:gd name="connsiteX9" fmla="*/ 4029979 w 5920703"/>
                <a:gd name="connsiteY9" fmla="*/ 1046 h 853800"/>
                <a:gd name="connsiteX10" fmla="*/ 2939273 w 5920703"/>
                <a:gd name="connsiteY10" fmla="*/ 60811 h 85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20703" h="853800">
                  <a:moveTo>
                    <a:pt x="2939273" y="60811"/>
                  </a:moveTo>
                  <a:cubicBezTo>
                    <a:pt x="2498508" y="68282"/>
                    <a:pt x="1870979" y="-1444"/>
                    <a:pt x="1385391" y="45870"/>
                  </a:cubicBezTo>
                  <a:cubicBezTo>
                    <a:pt x="899803" y="93184"/>
                    <a:pt x="147764" y="232634"/>
                    <a:pt x="25744" y="344693"/>
                  </a:cubicBezTo>
                  <a:cubicBezTo>
                    <a:pt x="-96276" y="456752"/>
                    <a:pt x="232430" y="638537"/>
                    <a:pt x="653273" y="718223"/>
                  </a:cubicBezTo>
                  <a:cubicBezTo>
                    <a:pt x="1074116" y="797909"/>
                    <a:pt x="1868489" y="802890"/>
                    <a:pt x="2550803" y="822811"/>
                  </a:cubicBezTo>
                  <a:cubicBezTo>
                    <a:pt x="3233117" y="842733"/>
                    <a:pt x="4201802" y="872615"/>
                    <a:pt x="4747155" y="837752"/>
                  </a:cubicBezTo>
                  <a:cubicBezTo>
                    <a:pt x="5292508" y="802889"/>
                    <a:pt x="5648606" y="715732"/>
                    <a:pt x="5822920" y="613634"/>
                  </a:cubicBezTo>
                  <a:cubicBezTo>
                    <a:pt x="5997234" y="511536"/>
                    <a:pt x="5907587" y="319791"/>
                    <a:pt x="5793038" y="225164"/>
                  </a:cubicBezTo>
                  <a:cubicBezTo>
                    <a:pt x="5678489" y="130537"/>
                    <a:pt x="5429469" y="83223"/>
                    <a:pt x="5135626" y="45870"/>
                  </a:cubicBezTo>
                  <a:cubicBezTo>
                    <a:pt x="4841783" y="8517"/>
                    <a:pt x="4393548" y="-3934"/>
                    <a:pt x="4029979" y="1046"/>
                  </a:cubicBezTo>
                  <a:cubicBezTo>
                    <a:pt x="3666410" y="6026"/>
                    <a:pt x="3380038" y="53340"/>
                    <a:pt x="2939273" y="60811"/>
                  </a:cubicBezTo>
                  <a:close/>
                </a:path>
              </a:pathLst>
            </a:custGeom>
            <a:noFill/>
            <a:ln w="5715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Bent Arrow 6"/>
            <p:cNvSpPr/>
            <p:nvPr/>
          </p:nvSpPr>
          <p:spPr>
            <a:xfrm flipV="1">
              <a:off x="4481299" y="4840982"/>
              <a:ext cx="813816" cy="868680"/>
            </a:xfrm>
            <a:prstGeom prst="bentArrow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6867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1914088"/>
              </p:ext>
            </p:extLst>
          </p:nvPr>
        </p:nvGraphicFramePr>
        <p:xfrm>
          <a:off x="1934996" y="3167529"/>
          <a:ext cx="5737944" cy="15028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9" name="Equation" r:id="rId4" imgW="1600200" imgH="419100" progId="Equation.3">
                  <p:embed/>
                </p:oleObj>
              </mc:Choice>
              <mc:Fallback>
                <p:oleObj name="Equation" r:id="rId4" imgW="16002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34996" y="3167529"/>
                        <a:ext cx="5737944" cy="15028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39059" y="200952"/>
            <a:ext cx="3698448" cy="1200328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C – cancer</a:t>
            </a:r>
          </a:p>
          <a:p>
            <a:r>
              <a:rPr lang="en-US" sz="2400" dirty="0" smtClean="0"/>
              <a:t>M – positive mammography</a:t>
            </a:r>
          </a:p>
          <a:p>
            <a:r>
              <a:rPr lang="en-US" sz="2400" dirty="0" smtClean="0"/>
              <a:t>W – # women in sample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3022766" y="2091765"/>
            <a:ext cx="35304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Bayes’ Theorem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33543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Theorem – In General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COMS10003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Probability 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90E2-EA5C-FF47-9ED6-EAB3B5AA8146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022023"/>
              </p:ext>
            </p:extLst>
          </p:nvPr>
        </p:nvGraphicFramePr>
        <p:xfrm>
          <a:off x="1397000" y="1912654"/>
          <a:ext cx="5738813" cy="150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6" name="Equation" r:id="rId3" imgW="1600200" imgH="419100" progId="Equation.3">
                  <p:embed/>
                </p:oleObj>
              </mc:Choice>
              <mc:Fallback>
                <p:oleObj name="Equation" r:id="rId3" imgW="16002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97000" y="1912654"/>
                        <a:ext cx="5738813" cy="1503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7263373"/>
              </p:ext>
            </p:extLst>
          </p:nvPr>
        </p:nvGraphicFramePr>
        <p:xfrm>
          <a:off x="412377" y="3695604"/>
          <a:ext cx="8426450" cy="1547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7" name="Equation" r:id="rId5" imgW="2349500" imgH="431800" progId="Equation.3">
                  <p:embed/>
                </p:oleObj>
              </mc:Choice>
              <mc:Fallback>
                <p:oleObj name="Equation" r:id="rId5" imgW="23495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2377" y="3695604"/>
                        <a:ext cx="8426450" cy="1547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287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3870</TotalTime>
  <Words>557</Words>
  <Application>Microsoft Macintosh PowerPoint</Application>
  <PresentationFormat>On-screen Show (4:3)</PresentationFormat>
  <Paragraphs>170</Paragraphs>
  <Slides>17</Slides>
  <Notes>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Office Theme</vt:lpstr>
      <vt:lpstr>Equation</vt:lpstr>
      <vt:lpstr>COMS10003: Dealing with Uncertainty</vt:lpstr>
      <vt:lpstr>Example</vt:lpstr>
      <vt:lpstr>Conditional Probability</vt:lpstr>
      <vt:lpstr>PowerPoint Presentation</vt:lpstr>
      <vt:lpstr>For example:</vt:lpstr>
      <vt:lpstr>PowerPoint Presentation</vt:lpstr>
      <vt:lpstr>PowerPoint Presentation</vt:lpstr>
      <vt:lpstr>PowerPoint Presentation</vt:lpstr>
      <vt:lpstr>Bayes’ Theorem – In General</vt:lpstr>
      <vt:lpstr>Priors, Likelihoods and Evidence</vt:lpstr>
      <vt:lpstr>Example</vt:lpstr>
      <vt:lpstr>Bayes’ Theorem</vt:lpstr>
      <vt:lpstr>Random Variables</vt:lpstr>
      <vt:lpstr>Classifiers</vt:lpstr>
      <vt:lpstr>Supervised Classifier</vt:lpstr>
      <vt:lpstr>Naïve Bayes Classifier</vt:lpstr>
      <vt:lpstr>Spam Filter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EMAT10001: Dealing with Uncertainty</dc:title>
  <dc:creator>Andrew Calway</dc:creator>
  <cp:lastModifiedBy>Andrew Calway</cp:lastModifiedBy>
  <cp:revision>89</cp:revision>
  <cp:lastPrinted>2013-12-15T22:23:55Z</cp:lastPrinted>
  <dcterms:created xsi:type="dcterms:W3CDTF">2013-12-07T19:44:24Z</dcterms:created>
  <dcterms:modified xsi:type="dcterms:W3CDTF">2014-12-14T22:16:33Z</dcterms:modified>
</cp:coreProperties>
</file>

<file path=docProps/thumbnail.jpeg>
</file>